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9" r:id="rId8"/>
    <p:sldId id="262" r:id="rId9"/>
    <p:sldId id="268" r:id="rId10"/>
    <p:sldId id="264" r:id="rId11"/>
    <p:sldId id="265" r:id="rId12"/>
    <p:sldId id="266" r:id="rId13"/>
    <p:sldId id="270" r:id="rId14"/>
    <p:sldId id="267" r:id="rId15"/>
  </p:sldIdLst>
  <p:sldSz cx="9144000" cy="5143500" type="screen16x9"/>
  <p:notesSz cx="6858000" cy="9144000"/>
  <p:embeddedFontLst>
    <p:embeddedFont>
      <p:font typeface="Robo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c2befea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c2befe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1c2befeaa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1c2befea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919934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1c2befeaa_0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1c2befea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19934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f919934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6f919934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919934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c2befea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c2befea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1c2befea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1c2befea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3" name="Picture 2">
            <a:extLst>
              <a:ext uri="{FF2B5EF4-FFF2-40B4-BE49-F238E27FC236}">
                <a16:creationId xmlns:a16="http://schemas.microsoft.com/office/drawing/2014/main" id="{78FF6811-74AD-41CF-97FF-1733C81FD907}"/>
              </a:ext>
            </a:extLst>
          </p:cNvPr>
          <p:cNvPicPr>
            <a:picLocks noChangeAspect="1"/>
          </p:cNvPicPr>
          <p:nvPr/>
        </p:nvPicPr>
        <p:blipFill>
          <a:blip r:embed="rId3"/>
          <a:stretch>
            <a:fillRect/>
          </a:stretch>
        </p:blipFill>
        <p:spPr>
          <a:xfrm>
            <a:off x="1698648" y="595168"/>
            <a:ext cx="5746703" cy="2745746"/>
          </a:xfrm>
          <a:prstGeom prst="rect">
            <a:avLst/>
          </a:prstGeom>
        </p:spPr>
      </p:pic>
      <p:sp>
        <p:nvSpPr>
          <p:cNvPr id="4" name="Subtitle 3">
            <a:extLst>
              <a:ext uri="{FF2B5EF4-FFF2-40B4-BE49-F238E27FC236}">
                <a16:creationId xmlns:a16="http://schemas.microsoft.com/office/drawing/2014/main" id="{1089EC23-093D-4714-BC1D-1240FB6E1940}"/>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B7C7A57F-D36D-4F57-8AA4-EAD605297BA1}"/>
              </a:ext>
            </a:extLst>
          </p:cNvPr>
          <p:cNvPicPr>
            <a:picLocks noChangeAspect="1"/>
          </p:cNvPicPr>
          <p:nvPr/>
        </p:nvPicPr>
        <p:blipFill>
          <a:blip r:embed="rId4"/>
          <a:stretch>
            <a:fillRect/>
          </a:stretch>
        </p:blipFill>
        <p:spPr>
          <a:xfrm>
            <a:off x="208453" y="4372056"/>
            <a:ext cx="952901" cy="6098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Style-sheet</a:t>
            </a:r>
            <a:endParaRPr/>
          </a:p>
        </p:txBody>
      </p:sp>
      <p:sp>
        <p:nvSpPr>
          <p:cNvPr id="141" name="Google Shape;141;p21"/>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6C3F4708-5C69-4A52-B10D-7B78D73041AD}"/>
              </a:ext>
            </a:extLst>
          </p:cNvPr>
          <p:cNvPicPr>
            <a:picLocks noChangeAspect="1"/>
          </p:cNvPicPr>
          <p:nvPr/>
        </p:nvPicPr>
        <p:blipFill>
          <a:blip r:embed="rId3"/>
          <a:stretch>
            <a:fillRect/>
          </a:stretch>
        </p:blipFill>
        <p:spPr>
          <a:xfrm>
            <a:off x="3728844" y="357800"/>
            <a:ext cx="4983490" cy="45323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Moodboard</a:t>
            </a:r>
            <a:endParaRPr/>
          </a:p>
        </p:txBody>
      </p:sp>
      <p:sp>
        <p:nvSpPr>
          <p:cNvPr id="147" name="Google Shape;147;p22"/>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8" name="Google Shape;148;p22"/>
          <p:cNvPicPr preferRelativeResize="0"/>
          <p:nvPr/>
        </p:nvPicPr>
        <p:blipFill>
          <a:blip r:embed="rId3">
            <a:alphaModFix/>
          </a:blip>
          <a:stretch>
            <a:fillRect/>
          </a:stretch>
        </p:blipFill>
        <p:spPr>
          <a:xfrm>
            <a:off x="3890774" y="408888"/>
            <a:ext cx="4756824" cy="4325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Concept art</a:t>
            </a:r>
            <a:endParaRPr/>
          </a:p>
        </p:txBody>
      </p:sp>
      <p:sp>
        <p:nvSpPr>
          <p:cNvPr id="154" name="Google Shape;154;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84D4CB1C-006C-4305-ACAE-41CE5D07CE27}"/>
              </a:ext>
            </a:extLst>
          </p:cNvPr>
          <p:cNvPicPr>
            <a:picLocks noChangeAspect="1"/>
          </p:cNvPicPr>
          <p:nvPr/>
        </p:nvPicPr>
        <p:blipFill>
          <a:blip r:embed="rId3"/>
          <a:stretch>
            <a:fillRect/>
          </a:stretch>
        </p:blipFill>
        <p:spPr>
          <a:xfrm>
            <a:off x="3811112" y="596908"/>
            <a:ext cx="3979359" cy="3949684"/>
          </a:xfrm>
          <a:prstGeom prst="rect">
            <a:avLst/>
          </a:prstGeom>
        </p:spPr>
      </p:pic>
      <p:pic>
        <p:nvPicPr>
          <p:cNvPr id="5" name="Picture 4">
            <a:extLst>
              <a:ext uri="{FF2B5EF4-FFF2-40B4-BE49-F238E27FC236}">
                <a16:creationId xmlns:a16="http://schemas.microsoft.com/office/drawing/2014/main" id="{C9CB0880-D410-4FD7-8774-E48142656D0A}"/>
              </a:ext>
            </a:extLst>
          </p:cNvPr>
          <p:cNvPicPr>
            <a:picLocks noChangeAspect="1"/>
          </p:cNvPicPr>
          <p:nvPr/>
        </p:nvPicPr>
        <p:blipFill>
          <a:blip r:embed="rId4"/>
          <a:stretch>
            <a:fillRect/>
          </a:stretch>
        </p:blipFill>
        <p:spPr>
          <a:xfrm>
            <a:off x="3902022" y="0"/>
            <a:ext cx="3797537" cy="5143500"/>
          </a:xfrm>
          <a:prstGeom prst="rect">
            <a:avLst/>
          </a:prstGeom>
        </p:spPr>
      </p:pic>
      <p:pic>
        <p:nvPicPr>
          <p:cNvPr id="7" name="Picture 6">
            <a:extLst>
              <a:ext uri="{FF2B5EF4-FFF2-40B4-BE49-F238E27FC236}">
                <a16:creationId xmlns:a16="http://schemas.microsoft.com/office/drawing/2014/main" id="{68835978-2319-48F6-B099-CEDF89534007}"/>
              </a:ext>
            </a:extLst>
          </p:cNvPr>
          <p:cNvPicPr>
            <a:picLocks noChangeAspect="1"/>
          </p:cNvPicPr>
          <p:nvPr/>
        </p:nvPicPr>
        <p:blipFill>
          <a:blip r:embed="rId5"/>
          <a:stretch>
            <a:fillRect/>
          </a:stretch>
        </p:blipFill>
        <p:spPr>
          <a:xfrm>
            <a:off x="2963456" y="981144"/>
            <a:ext cx="5940263" cy="3341398"/>
          </a:xfrm>
          <a:prstGeom prst="rect">
            <a:avLst/>
          </a:prstGeom>
        </p:spPr>
      </p:pic>
      <p:pic>
        <p:nvPicPr>
          <p:cNvPr id="11" name="Picture 10">
            <a:extLst>
              <a:ext uri="{FF2B5EF4-FFF2-40B4-BE49-F238E27FC236}">
                <a16:creationId xmlns:a16="http://schemas.microsoft.com/office/drawing/2014/main" id="{7575D563-ADAF-496E-8BC4-D9FF3C444FD7}"/>
              </a:ext>
            </a:extLst>
          </p:cNvPr>
          <p:cNvPicPr>
            <a:picLocks noChangeAspect="1"/>
          </p:cNvPicPr>
          <p:nvPr/>
        </p:nvPicPr>
        <p:blipFill>
          <a:blip r:embed="rId6"/>
          <a:stretch>
            <a:fillRect/>
          </a:stretch>
        </p:blipFill>
        <p:spPr>
          <a:xfrm>
            <a:off x="2963456" y="981144"/>
            <a:ext cx="5732311" cy="3224425"/>
          </a:xfrm>
          <a:prstGeom prst="rect">
            <a:avLst/>
          </a:prstGeom>
        </p:spPr>
      </p:pic>
      <p:pic>
        <p:nvPicPr>
          <p:cNvPr id="4" name="Picture 3">
            <a:extLst>
              <a:ext uri="{FF2B5EF4-FFF2-40B4-BE49-F238E27FC236}">
                <a16:creationId xmlns:a16="http://schemas.microsoft.com/office/drawing/2014/main" id="{348A5B57-EFA3-44EE-B780-1BA6819F2E35}"/>
              </a:ext>
            </a:extLst>
          </p:cNvPr>
          <p:cNvPicPr>
            <a:picLocks noChangeAspect="1"/>
          </p:cNvPicPr>
          <p:nvPr/>
        </p:nvPicPr>
        <p:blipFill>
          <a:blip r:embed="rId7"/>
          <a:stretch>
            <a:fillRect/>
          </a:stretch>
        </p:blipFill>
        <p:spPr>
          <a:xfrm>
            <a:off x="4205372" y="264406"/>
            <a:ext cx="3248478" cy="4467849"/>
          </a:xfrm>
          <a:prstGeom prst="rect">
            <a:avLst/>
          </a:prstGeom>
        </p:spPr>
      </p:pic>
      <p:pic>
        <p:nvPicPr>
          <p:cNvPr id="6" name="Picture 5">
            <a:extLst>
              <a:ext uri="{FF2B5EF4-FFF2-40B4-BE49-F238E27FC236}">
                <a16:creationId xmlns:a16="http://schemas.microsoft.com/office/drawing/2014/main" id="{F129D5CF-841B-4E96-8003-8797C806982B}"/>
              </a:ext>
            </a:extLst>
          </p:cNvPr>
          <p:cNvPicPr>
            <a:picLocks noChangeAspect="1"/>
          </p:cNvPicPr>
          <p:nvPr/>
        </p:nvPicPr>
        <p:blipFill>
          <a:blip r:embed="rId8"/>
          <a:stretch>
            <a:fillRect/>
          </a:stretch>
        </p:blipFill>
        <p:spPr>
          <a:xfrm>
            <a:off x="2963456" y="1435602"/>
            <a:ext cx="5394441" cy="30343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2B1C9-BD99-48A0-89DC-AFB6755DCAF9}"/>
              </a:ext>
            </a:extLst>
          </p:cNvPr>
          <p:cNvSpPr>
            <a:spLocks noGrp="1"/>
          </p:cNvSpPr>
          <p:nvPr>
            <p:ph type="title"/>
          </p:nvPr>
        </p:nvSpPr>
        <p:spPr/>
        <p:txBody>
          <a:bodyPr/>
          <a:lstStyle/>
          <a:p>
            <a:r>
              <a:rPr lang="en-US" dirty="0"/>
              <a:t>Prototype</a:t>
            </a:r>
          </a:p>
        </p:txBody>
      </p:sp>
    </p:spTree>
    <p:extLst>
      <p:ext uri="{BB962C8B-B14F-4D97-AF65-F5344CB8AC3E}">
        <p14:creationId xmlns:p14="http://schemas.microsoft.com/office/powerpoint/2010/main" val="2907227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p:nvPr/>
        </p:nvSpPr>
        <p:spPr>
          <a:xfrm>
            <a:off x="2362500" y="1774875"/>
            <a:ext cx="4419000" cy="21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The end.</a:t>
            </a:r>
            <a:endParaRPr dirty="0">
              <a:latin typeface="Roboto"/>
              <a:ea typeface="Roboto"/>
              <a:cs typeface="Roboto"/>
              <a:sym typeface="Roboto"/>
            </a:endParaRPr>
          </a:p>
        </p:txBody>
      </p:sp>
      <p:sp>
        <p:nvSpPr>
          <p:cNvPr id="160" name="Google Shape;160;p24"/>
          <p:cNvSpPr txBox="1"/>
          <p:nvPr/>
        </p:nvSpPr>
        <p:spPr>
          <a:xfrm>
            <a:off x="3923550" y="2158850"/>
            <a:ext cx="1296900" cy="90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Questions?</a:t>
            </a:r>
            <a:endParaRPr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500"/>
                                          </p:stCondLst>
                                        </p:cTn>
                                        <p:tgtEl>
                                          <p:spTgt spid="159"/>
                                        </p:tgtEl>
                                        <p:attrNameLst>
                                          <p:attrName>style.visibility</p:attrName>
                                        </p:attrNameLst>
                                      </p:cBhvr>
                                      <p:to>
                                        <p:strVal val="hidden"/>
                                      </p:to>
                                    </p:set>
                                  </p:childTnLst>
                                </p:cTn>
                              </p:par>
                            </p:childTnLst>
                          </p:cTn>
                        </p:par>
                        <p:par>
                          <p:cTn id="7" fill="hold">
                            <p:stCondLst>
                              <p:cond delay="1501"/>
                            </p:stCondLst>
                            <p:childTnLst>
                              <p:par>
                                <p:cTn id="8" presetID="1" presetClass="entr" presetSubtype="0" fill="hold" nodeType="afterEffect">
                                  <p:stCondLst>
                                    <p:cond delay="0"/>
                                  </p:stCondLst>
                                  <p:childTnLst>
                                    <p:set>
                                      <p:cBhvr>
                                        <p:cTn id="9"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Team</a:t>
            </a:r>
            <a:endParaRPr/>
          </a:p>
        </p:txBody>
      </p:sp>
      <p:sp>
        <p:nvSpPr>
          <p:cNvPr id="74" name="Google Shape;74;p14"/>
          <p:cNvSpPr txBox="1">
            <a:spLocks noGrp="1"/>
          </p:cNvSpPr>
          <p:nvPr>
            <p:ph type="body" idx="2"/>
          </p:nvPr>
        </p:nvSpPr>
        <p:spPr>
          <a:xfrm>
            <a:off x="4572000" y="257175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a:t>Artists</a:t>
            </a:r>
            <a:endParaRPr u="sng"/>
          </a:p>
          <a:p>
            <a:pPr marL="457200" lvl="0" indent="-342900" algn="l" rtl="0">
              <a:spcBef>
                <a:spcPts val="1600"/>
              </a:spcBef>
              <a:spcAft>
                <a:spcPts val="0"/>
              </a:spcAft>
              <a:buSzPts val="1800"/>
              <a:buChar char="●"/>
            </a:pPr>
            <a:r>
              <a:rPr lang="en"/>
              <a:t>Victor Start</a:t>
            </a:r>
            <a:endParaRPr/>
          </a:p>
          <a:p>
            <a:pPr marL="457200" lvl="0" indent="-342900" algn="l" rtl="0">
              <a:spcBef>
                <a:spcPts val="1600"/>
              </a:spcBef>
              <a:spcAft>
                <a:spcPts val="0"/>
              </a:spcAft>
              <a:buSzPts val="1800"/>
              <a:buChar char="●"/>
            </a:pPr>
            <a:r>
              <a:rPr lang="en"/>
              <a:t>Viktoria Minkova</a:t>
            </a:r>
            <a:endParaRPr/>
          </a:p>
          <a:p>
            <a:pPr marL="457200" lvl="0" indent="-342900" algn="l" rtl="0">
              <a:spcBef>
                <a:spcPts val="1600"/>
              </a:spcBef>
              <a:spcAft>
                <a:spcPts val="1600"/>
              </a:spcAft>
              <a:buSzPts val="1800"/>
              <a:buChar char="●"/>
            </a:pPr>
            <a:r>
              <a:rPr lang="en"/>
              <a:t>Valentin Georgiev</a:t>
            </a:r>
            <a:endParaRPr/>
          </a:p>
        </p:txBody>
      </p:sp>
      <p:sp>
        <p:nvSpPr>
          <p:cNvPr id="75" name="Google Shape;75;p14"/>
          <p:cNvSpPr txBox="1">
            <a:spLocks noGrp="1"/>
          </p:cNvSpPr>
          <p:nvPr>
            <p:ph type="body" idx="2"/>
          </p:nvPr>
        </p:nvSpPr>
        <p:spPr>
          <a:xfrm>
            <a:off x="6774000" y="235710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a:t>Engineer</a:t>
            </a:r>
            <a:endParaRPr u="sng"/>
          </a:p>
          <a:p>
            <a:pPr marL="457200" lvl="0" indent="-342900" algn="l" rtl="0">
              <a:spcBef>
                <a:spcPts val="1600"/>
              </a:spcBef>
              <a:spcAft>
                <a:spcPts val="0"/>
              </a:spcAft>
              <a:buSzPts val="1800"/>
              <a:buChar char="●"/>
            </a:pPr>
            <a:r>
              <a:rPr lang="en"/>
              <a:t>Arjen ‘Big Brain’ de Aldrey</a:t>
            </a:r>
            <a:endParaRPr/>
          </a:p>
          <a:p>
            <a:pPr marL="457200" lvl="0" indent="0" algn="l" rtl="0">
              <a:spcBef>
                <a:spcPts val="1600"/>
              </a:spcBef>
              <a:spcAft>
                <a:spcPts val="1600"/>
              </a:spcAft>
              <a:buNone/>
            </a:pPr>
            <a:endParaRPr/>
          </a:p>
        </p:txBody>
      </p:sp>
      <p:sp>
        <p:nvSpPr>
          <p:cNvPr id="76" name="Google Shape;76;p14"/>
          <p:cNvSpPr txBox="1">
            <a:spLocks noGrp="1"/>
          </p:cNvSpPr>
          <p:nvPr>
            <p:ph type="body" idx="2"/>
          </p:nvPr>
        </p:nvSpPr>
        <p:spPr>
          <a:xfrm>
            <a:off x="5764875" y="375100"/>
            <a:ext cx="2370000" cy="257640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 u="sng"/>
              <a:t>Designer</a:t>
            </a:r>
            <a:endParaRPr u="sng"/>
          </a:p>
          <a:p>
            <a:pPr marL="457200" lvl="0" indent="-342900" algn="l" rtl="0">
              <a:spcBef>
                <a:spcPts val="1600"/>
              </a:spcBef>
              <a:spcAft>
                <a:spcPts val="0"/>
              </a:spcAft>
              <a:buSzPts val="1800"/>
              <a:buChar char="●"/>
            </a:pPr>
            <a:r>
              <a:rPr lang="en"/>
              <a:t>Mihai Niculescu</a:t>
            </a:r>
            <a:endParaRPr/>
          </a:p>
          <a:p>
            <a:pPr marL="457200" lvl="0" indent="0" algn="l" rtl="0">
              <a:spcBef>
                <a:spcPts val="1600"/>
              </a:spcBef>
              <a:spcAft>
                <a:spcPts val="1600"/>
              </a:spcAft>
              <a:buNone/>
            </a:pPr>
            <a:endParaRPr/>
          </a:p>
        </p:txBody>
      </p:sp>
      <p:pic>
        <p:nvPicPr>
          <p:cNvPr id="77" name="Google Shape;77;p14"/>
          <p:cNvPicPr preferRelativeResize="0"/>
          <p:nvPr/>
        </p:nvPicPr>
        <p:blipFill>
          <a:blip r:embed="rId3">
            <a:alphaModFix/>
          </a:blip>
          <a:stretch>
            <a:fillRect/>
          </a:stretch>
        </p:blipFill>
        <p:spPr>
          <a:xfrm>
            <a:off x="1395000" y="189000"/>
            <a:ext cx="6354000" cy="476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Scrum planning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p:nvPr/>
        </p:nvSpPr>
        <p:spPr>
          <a:xfrm>
            <a:off x="808238"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body" idx="4294967295"/>
          </p:nvPr>
        </p:nvSpPr>
        <p:spPr>
          <a:xfrm>
            <a:off x="1207176"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1</a:t>
            </a:r>
            <a:endParaRPr>
              <a:solidFill>
                <a:schemeClr val="lt1"/>
              </a:solidFill>
            </a:endParaRPr>
          </a:p>
        </p:txBody>
      </p:sp>
      <p:grpSp>
        <p:nvGrpSpPr>
          <p:cNvPr id="89" name="Google Shape;89;p16"/>
          <p:cNvGrpSpPr/>
          <p:nvPr/>
        </p:nvGrpSpPr>
        <p:grpSpPr>
          <a:xfrm>
            <a:off x="2194270" y="1537765"/>
            <a:ext cx="198900" cy="593656"/>
            <a:chOff x="3918084" y="1610215"/>
            <a:chExt cx="198900" cy="593656"/>
          </a:xfrm>
        </p:grpSpPr>
        <p:cxnSp>
          <p:nvCxnSpPr>
            <p:cNvPr id="90" name="Google Shape;90;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91" name="Google Shape;91;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6"/>
          <p:cNvSpPr txBox="1">
            <a:spLocks noGrp="1"/>
          </p:cNvSpPr>
          <p:nvPr>
            <p:ph type="body" idx="4294967295"/>
          </p:nvPr>
        </p:nvSpPr>
        <p:spPr>
          <a:xfrm>
            <a:off x="808244"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Researching concepts and Fleshing out designs.</a:t>
            </a:r>
            <a:endParaRPr sz="1600"/>
          </a:p>
        </p:txBody>
      </p:sp>
      <p:sp>
        <p:nvSpPr>
          <p:cNvPr id="93" name="Google Shape;93;p16"/>
          <p:cNvSpPr/>
          <p:nvPr/>
        </p:nvSpPr>
        <p:spPr>
          <a:xfrm>
            <a:off x="3040329"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4294967295"/>
          </p:nvPr>
        </p:nvSpPr>
        <p:spPr>
          <a:xfrm>
            <a:off x="3431208"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2</a:t>
            </a:r>
            <a:endParaRPr>
              <a:solidFill>
                <a:schemeClr val="lt1"/>
              </a:solidFill>
            </a:endParaRPr>
          </a:p>
        </p:txBody>
      </p:sp>
      <p:grpSp>
        <p:nvGrpSpPr>
          <p:cNvPr id="95" name="Google Shape;95;p16"/>
          <p:cNvGrpSpPr/>
          <p:nvPr/>
        </p:nvGrpSpPr>
        <p:grpSpPr>
          <a:xfrm>
            <a:off x="4591345" y="3131758"/>
            <a:ext cx="198900" cy="593656"/>
            <a:chOff x="5958946" y="2938958"/>
            <a:chExt cx="198900" cy="593656"/>
          </a:xfrm>
        </p:grpSpPr>
        <p:cxnSp>
          <p:nvCxnSpPr>
            <p:cNvPr id="96" name="Google Shape;96;p16"/>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97" name="Google Shape;97;p16"/>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6"/>
          <p:cNvSpPr txBox="1">
            <a:spLocks noGrp="1"/>
          </p:cNvSpPr>
          <p:nvPr>
            <p:ph type="body" idx="4294967295"/>
          </p:nvPr>
        </p:nvSpPr>
        <p:spPr>
          <a:xfrm>
            <a:off x="3302077" y="3905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Testing concept and Producing game.</a:t>
            </a:r>
            <a:endParaRPr sz="1600"/>
          </a:p>
        </p:txBody>
      </p:sp>
      <p:sp>
        <p:nvSpPr>
          <p:cNvPr id="99" name="Google Shape;99;p16"/>
          <p:cNvSpPr/>
          <p:nvPr/>
        </p:nvSpPr>
        <p:spPr>
          <a:xfrm>
            <a:off x="5272420"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body" idx="4294967295"/>
          </p:nvPr>
        </p:nvSpPr>
        <p:spPr>
          <a:xfrm>
            <a:off x="5717104"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3</a:t>
            </a:r>
            <a:endParaRPr>
              <a:solidFill>
                <a:schemeClr val="lt1"/>
              </a:solidFill>
            </a:endParaRPr>
          </a:p>
        </p:txBody>
      </p:sp>
      <p:grpSp>
        <p:nvGrpSpPr>
          <p:cNvPr id="101" name="Google Shape;101;p16"/>
          <p:cNvGrpSpPr/>
          <p:nvPr/>
        </p:nvGrpSpPr>
        <p:grpSpPr>
          <a:xfrm>
            <a:off x="6504745" y="1537765"/>
            <a:ext cx="198900" cy="593656"/>
            <a:chOff x="3918084" y="1610215"/>
            <a:chExt cx="198900" cy="593656"/>
          </a:xfrm>
        </p:grpSpPr>
        <p:cxnSp>
          <p:nvCxnSpPr>
            <p:cNvPr id="102" name="Google Shape;102;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03" name="Google Shape;103;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6"/>
          <p:cNvSpPr txBox="1">
            <a:spLocks noGrp="1"/>
          </p:cNvSpPr>
          <p:nvPr>
            <p:ph type="body" idx="4294967295"/>
          </p:nvPr>
        </p:nvSpPr>
        <p:spPr>
          <a:xfrm>
            <a:off x="5730429"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Polishing game and Produce marketing items.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Campaign</a:t>
            </a:r>
            <a:endParaRPr/>
          </a:p>
        </p:txBody>
      </p:sp>
      <p:sp>
        <p:nvSpPr>
          <p:cNvPr id="110" name="Google Shape;110;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Shelter Pet Project</a:t>
            </a:r>
            <a:endParaRPr/>
          </a:p>
          <a:p>
            <a:pPr marL="457200" lvl="0" indent="457200" algn="l" rtl="0">
              <a:spcBef>
                <a:spcPts val="1600"/>
              </a:spcBef>
              <a:spcAft>
                <a:spcPts val="1600"/>
              </a:spcAft>
              <a:buNone/>
            </a:pPr>
            <a:r>
              <a:rPr lang="en"/>
              <a:t>“</a:t>
            </a:r>
            <a:r>
              <a:rPr lang="en" sz="1200">
                <a:solidFill>
                  <a:srgbClr val="666666"/>
                </a:solidFill>
                <a:latin typeface="Arial"/>
                <a:ea typeface="Arial"/>
                <a:cs typeface="Arial"/>
                <a:sym typeface="Arial"/>
              </a:rPr>
              <a:t>Our goal is to make shelters the first place potential adopters turn when looking to get a new pet, ensuring that all healthy and treatable pets find loving homes. We do this by breaking down misconceptions surrounding shelter pets and celebrating the unique bond between every shelter pet and parent.”</a:t>
            </a:r>
            <a:br>
              <a:rPr lang="en"/>
            </a:br>
            <a:r>
              <a:rPr lang="en"/>
              <a:t>	</a:t>
            </a:r>
            <a:endParaRPr/>
          </a:p>
        </p:txBody>
      </p:sp>
      <p:sp>
        <p:nvSpPr>
          <p:cNvPr id="111" name="Google Shape;111;p17"/>
          <p:cNvSpPr txBox="1"/>
          <p:nvPr/>
        </p:nvSpPr>
        <p:spPr>
          <a:xfrm>
            <a:off x="954700" y="2439125"/>
            <a:ext cx="74451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a:t>
            </a:r>
            <a:endParaRPr/>
          </a:p>
        </p:txBody>
      </p:sp>
      <p:sp>
        <p:nvSpPr>
          <p:cNvPr id="117" name="Google Shape;117;p1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Define goals</a:t>
            </a:r>
            <a:endParaRPr/>
          </a:p>
          <a:p>
            <a:pPr marL="457200" lvl="0" indent="-342900" algn="l" rtl="0">
              <a:spcBef>
                <a:spcPts val="1600"/>
              </a:spcBef>
              <a:spcAft>
                <a:spcPts val="0"/>
              </a:spcAft>
              <a:buSzPts val="1800"/>
              <a:buChar char="●"/>
            </a:pPr>
            <a:r>
              <a:rPr lang="en"/>
              <a:t>Extract components</a:t>
            </a:r>
            <a:endParaRPr/>
          </a:p>
          <a:p>
            <a:pPr marL="457200" lvl="0" indent="-342900" algn="l" rtl="0">
              <a:spcBef>
                <a:spcPts val="1600"/>
              </a:spcBef>
              <a:spcAft>
                <a:spcPts val="0"/>
              </a:spcAft>
              <a:buSzPts val="1800"/>
              <a:buChar char="●"/>
            </a:pPr>
            <a:r>
              <a:rPr lang="en"/>
              <a:t>Conduct study</a:t>
            </a:r>
            <a:endParaRPr/>
          </a:p>
          <a:p>
            <a:pPr marL="457200" lvl="0" indent="-342900" algn="l" rtl="0">
              <a:spcBef>
                <a:spcPts val="1600"/>
              </a:spcBef>
              <a:spcAft>
                <a:spcPts val="1600"/>
              </a:spcAft>
              <a:buSzPts val="1800"/>
              <a:buChar char="●"/>
            </a:pPr>
            <a:r>
              <a:rPr lang="en"/>
              <a:t>Interview shelter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23EB-C21F-47B4-BE38-C7BB5431CA62}"/>
              </a:ext>
            </a:extLst>
          </p:cNvPr>
          <p:cNvSpPr>
            <a:spLocks noGrp="1"/>
          </p:cNvSpPr>
          <p:nvPr>
            <p:ph type="title"/>
          </p:nvPr>
        </p:nvSpPr>
        <p:spPr>
          <a:xfrm>
            <a:off x="471900" y="431700"/>
            <a:ext cx="8222100" cy="767700"/>
          </a:xfrm>
        </p:spPr>
        <p:txBody>
          <a:bodyPr/>
          <a:lstStyle/>
          <a:p>
            <a:r>
              <a:rPr lang="en-US" dirty="0"/>
              <a:t>Empathy map</a:t>
            </a:r>
          </a:p>
        </p:txBody>
      </p:sp>
      <p:sp>
        <p:nvSpPr>
          <p:cNvPr id="3" name="Text Placeholder 2">
            <a:extLst>
              <a:ext uri="{FF2B5EF4-FFF2-40B4-BE49-F238E27FC236}">
                <a16:creationId xmlns:a16="http://schemas.microsoft.com/office/drawing/2014/main" id="{AD4FD7E7-E815-4366-8A95-E16C81C93815}"/>
              </a:ext>
            </a:extLst>
          </p:cNvPr>
          <p:cNvSpPr>
            <a:spLocks noGrp="1"/>
          </p:cNvSpPr>
          <p:nvPr>
            <p:ph type="body" idx="1"/>
          </p:nvPr>
        </p:nvSpPr>
        <p:spPr/>
        <p:txBody>
          <a:bodyPr/>
          <a:lstStyle/>
          <a:p>
            <a:endParaRPr lang="en-US" dirty="0"/>
          </a:p>
        </p:txBody>
      </p:sp>
      <p:pic>
        <p:nvPicPr>
          <p:cNvPr id="4" name="Picture 3" descr="A picture containing text, map&#10;&#10;Description automatically generated">
            <a:extLst>
              <a:ext uri="{FF2B5EF4-FFF2-40B4-BE49-F238E27FC236}">
                <a16:creationId xmlns:a16="http://schemas.microsoft.com/office/drawing/2014/main" id="{AA3DB2B4-E566-4AB2-BE37-DE21C809529E}"/>
              </a:ext>
            </a:extLst>
          </p:cNvPr>
          <p:cNvPicPr/>
          <p:nvPr/>
        </p:nvPicPr>
        <p:blipFill>
          <a:blip r:embed="rId2"/>
          <a:stretch>
            <a:fillRect/>
          </a:stretch>
        </p:blipFill>
        <p:spPr>
          <a:xfrm>
            <a:off x="1535236" y="1431087"/>
            <a:ext cx="5699760" cy="3686175"/>
          </a:xfrm>
          <a:prstGeom prst="rect">
            <a:avLst/>
          </a:prstGeom>
        </p:spPr>
      </p:pic>
    </p:spTree>
    <p:extLst>
      <p:ext uri="{BB962C8B-B14F-4D97-AF65-F5344CB8AC3E}">
        <p14:creationId xmlns:p14="http://schemas.microsoft.com/office/powerpoint/2010/main" val="1277430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Concepts</a:t>
            </a:r>
            <a:endParaRPr/>
          </a:p>
        </p:txBody>
      </p:sp>
      <p:pic>
        <p:nvPicPr>
          <p:cNvPr id="123" name="Google Shape;123;p19" descr="Image result for tamagotchi"/>
          <p:cNvPicPr preferRelativeResize="0"/>
          <p:nvPr/>
        </p:nvPicPr>
        <p:blipFill>
          <a:blip r:embed="rId3">
            <a:alphaModFix/>
          </a:blip>
          <a:stretch>
            <a:fillRect/>
          </a:stretch>
        </p:blipFill>
        <p:spPr>
          <a:xfrm>
            <a:off x="3781800" y="0"/>
            <a:ext cx="5143500" cy="5143500"/>
          </a:xfrm>
          <a:prstGeom prst="rect">
            <a:avLst/>
          </a:prstGeom>
          <a:noFill/>
          <a:ln>
            <a:noFill/>
          </a:ln>
        </p:spPr>
      </p:pic>
      <p:sp>
        <p:nvSpPr>
          <p:cNvPr id="124" name="Google Shape;124;p19"/>
          <p:cNvSpPr txBox="1">
            <a:spLocks noGrp="1"/>
          </p:cNvSpPr>
          <p:nvPr>
            <p:ph type="title"/>
          </p:nvPr>
        </p:nvSpPr>
        <p:spPr>
          <a:xfrm>
            <a:off x="460950" y="3039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Tamagotchi</a:t>
            </a:r>
            <a:endParaRPr/>
          </a:p>
        </p:txBody>
      </p:sp>
      <p:pic>
        <p:nvPicPr>
          <p:cNvPr id="125" name="Google Shape;125;p19" descr="Image result for dog catcher"/>
          <p:cNvPicPr preferRelativeResize="0"/>
          <p:nvPr/>
        </p:nvPicPr>
        <p:blipFill>
          <a:blip r:embed="rId4">
            <a:alphaModFix/>
          </a:blip>
          <a:stretch>
            <a:fillRect/>
          </a:stretch>
        </p:blipFill>
        <p:spPr>
          <a:xfrm>
            <a:off x="3900150" y="0"/>
            <a:ext cx="5143500" cy="5143500"/>
          </a:xfrm>
          <a:prstGeom prst="rect">
            <a:avLst/>
          </a:prstGeom>
          <a:noFill/>
          <a:ln>
            <a:noFill/>
          </a:ln>
        </p:spPr>
      </p:pic>
      <p:sp>
        <p:nvSpPr>
          <p:cNvPr id="126" name="Google Shape;126;p19"/>
          <p:cNvSpPr txBox="1">
            <a:spLocks noGrp="1"/>
          </p:cNvSpPr>
          <p:nvPr>
            <p:ph type="title"/>
          </p:nvPr>
        </p:nvSpPr>
        <p:spPr>
          <a:xfrm>
            <a:off x="460950" y="11890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Dog Catcher</a:t>
            </a:r>
            <a:endParaRPr/>
          </a:p>
        </p:txBody>
      </p:sp>
      <p:pic>
        <p:nvPicPr>
          <p:cNvPr id="127" name="Google Shape;127;p19" descr="Image result for dog pov"/>
          <p:cNvPicPr preferRelativeResize="0"/>
          <p:nvPr/>
        </p:nvPicPr>
        <p:blipFill>
          <a:blip r:embed="rId5">
            <a:alphaModFix/>
          </a:blip>
          <a:stretch>
            <a:fillRect/>
          </a:stretch>
        </p:blipFill>
        <p:spPr>
          <a:xfrm>
            <a:off x="3458850" y="916600"/>
            <a:ext cx="5584800" cy="3141450"/>
          </a:xfrm>
          <a:prstGeom prst="rect">
            <a:avLst/>
          </a:prstGeom>
          <a:noFill/>
          <a:ln>
            <a:noFill/>
          </a:ln>
        </p:spPr>
      </p:pic>
      <p:sp>
        <p:nvSpPr>
          <p:cNvPr id="128" name="Google Shape;128;p1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Dog POV</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7984-2AE4-420B-B16D-AABC498A8AEA}"/>
              </a:ext>
            </a:extLst>
          </p:cNvPr>
          <p:cNvSpPr>
            <a:spLocks noGrp="1"/>
          </p:cNvSpPr>
          <p:nvPr>
            <p:ph type="title"/>
          </p:nvPr>
        </p:nvSpPr>
        <p:spPr/>
        <p:txBody>
          <a:bodyPr/>
          <a:lstStyle/>
          <a:p>
            <a:r>
              <a:rPr lang="en-US" dirty="0"/>
              <a:t>Game Rules</a:t>
            </a:r>
          </a:p>
        </p:txBody>
      </p:sp>
      <p:sp>
        <p:nvSpPr>
          <p:cNvPr id="3" name="Subtitle 2">
            <a:extLst>
              <a:ext uri="{FF2B5EF4-FFF2-40B4-BE49-F238E27FC236}">
                <a16:creationId xmlns:a16="http://schemas.microsoft.com/office/drawing/2014/main" id="{5156DCB7-1D24-42D2-8D06-4140BA84DA3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7399E1F-C584-49E3-8335-7A56E950935A}"/>
              </a:ext>
            </a:extLst>
          </p:cNvPr>
          <p:cNvSpPr>
            <a:spLocks noGrp="1"/>
          </p:cNvSpPr>
          <p:nvPr>
            <p:ph type="body" idx="2"/>
          </p:nvPr>
        </p:nvSpPr>
        <p:spPr/>
        <p:txBody>
          <a:bodyPr/>
          <a:lstStyle/>
          <a:p>
            <a:endParaRPr lang="en-US"/>
          </a:p>
        </p:txBody>
      </p:sp>
      <p:pic>
        <p:nvPicPr>
          <p:cNvPr id="6" name="Picture 5">
            <a:extLst>
              <a:ext uri="{FF2B5EF4-FFF2-40B4-BE49-F238E27FC236}">
                <a16:creationId xmlns:a16="http://schemas.microsoft.com/office/drawing/2014/main" id="{390718C1-6F14-478B-84DF-E5B84A00CB3D}"/>
              </a:ext>
            </a:extLst>
          </p:cNvPr>
          <p:cNvPicPr>
            <a:picLocks noChangeAspect="1"/>
          </p:cNvPicPr>
          <p:nvPr/>
        </p:nvPicPr>
        <p:blipFill>
          <a:blip r:embed="rId2"/>
          <a:stretch>
            <a:fillRect/>
          </a:stretch>
        </p:blipFill>
        <p:spPr>
          <a:xfrm>
            <a:off x="4000500" y="0"/>
            <a:ext cx="5143500" cy="5143500"/>
          </a:xfrm>
          <a:prstGeom prst="rect">
            <a:avLst/>
          </a:prstGeom>
        </p:spPr>
      </p:pic>
    </p:spTree>
    <p:extLst>
      <p:ext uri="{BB962C8B-B14F-4D97-AF65-F5344CB8AC3E}">
        <p14:creationId xmlns:p14="http://schemas.microsoft.com/office/powerpoint/2010/main" val="3432090912"/>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134</Words>
  <Application>Microsoft Office PowerPoint</Application>
  <PresentationFormat>On-screen Show (16:9)</PresentationFormat>
  <Paragraphs>36</Paragraphs>
  <Slides>14</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Roboto</vt:lpstr>
      <vt:lpstr>Arial</vt:lpstr>
      <vt:lpstr>Material</vt:lpstr>
      <vt:lpstr>PowerPoint Presentation</vt:lpstr>
      <vt:lpstr>    Team</vt:lpstr>
      <vt:lpstr>Scrum planning</vt:lpstr>
      <vt:lpstr>PowerPoint Presentation</vt:lpstr>
      <vt:lpstr>Campaign</vt:lpstr>
      <vt:lpstr>Research</vt:lpstr>
      <vt:lpstr>Empathy map</vt:lpstr>
      <vt:lpstr>Concepts</vt:lpstr>
      <vt:lpstr>Game Rules</vt:lpstr>
      <vt:lpstr>Style-sheet</vt:lpstr>
      <vt:lpstr>Moodboard</vt:lpstr>
      <vt:lpstr>Concept art</vt:lpstr>
      <vt:lpstr>Prototype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Arjen de Aldrey</cp:lastModifiedBy>
  <cp:revision>8</cp:revision>
  <dcterms:modified xsi:type="dcterms:W3CDTF">2019-09-06T08:51:13Z</dcterms:modified>
</cp:coreProperties>
</file>